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4"/>
  </p:sldMasterIdLst>
  <p:notesMasterIdLst>
    <p:notesMasterId r:id="rId6"/>
  </p:notesMasterIdLst>
  <p:handoutMasterIdLst>
    <p:handoutMasterId r:id="rId7"/>
  </p:handoutMasterIdLst>
  <p:sldIdLst>
    <p:sldId id="616" r:id="rId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CBE5"/>
    <a:srgbClr val="282828"/>
    <a:srgbClr val="000000"/>
    <a:srgbClr val="003142"/>
    <a:srgbClr val="002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3"/>
  </p:normalViewPr>
  <p:slideViewPr>
    <p:cSldViewPr snapToGrid="0">
      <p:cViewPr varScale="1">
        <p:scale>
          <a:sx n="143" d="100"/>
          <a:sy n="143" d="100"/>
        </p:scale>
        <p:origin x="58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5CB7-7154-42F2-8D93-1E20B150895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4430B-58C5-4EB3-A903-20F07B4F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03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E840F-9B2B-44B5-896B-5B857B514EB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1E044-3EA6-4167-A0FB-D05C215FD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06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06981-743D-4921-A4AF-9E311C9119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16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/>
          </p:cNvCxnSpPr>
          <p:nvPr userDrawn="1"/>
        </p:nvCxnSpPr>
        <p:spPr>
          <a:xfrm flipH="1" flipV="1">
            <a:off x="142875" y="735806"/>
            <a:ext cx="8881855" cy="714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0" y="742950"/>
            <a:ext cx="0" cy="405765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27221" y="2857500"/>
            <a:ext cx="8897509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A8958D24-3A63-4B44-AE59-A5EC3B7563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918" y="94258"/>
            <a:ext cx="7886700" cy="3296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09BDFE6-C990-1748-8412-8C7B2BDCAD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5172" y="1037142"/>
            <a:ext cx="4301653" cy="162653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365F0C48-3FF2-DB41-8DE4-C499248603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07175" y="1221807"/>
            <a:ext cx="4301653" cy="144865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Text Placeholder 22">
            <a:extLst>
              <a:ext uri="{FF2B5EF4-FFF2-40B4-BE49-F238E27FC236}">
                <a16:creationId xmlns:a16="http://schemas.microsoft.com/office/drawing/2014/main" id="{29DF38A1-C58D-CC4D-80B4-ADD0282D15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0918" y="3118855"/>
            <a:ext cx="4301653" cy="168173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6C3D944-F7C4-BE4D-A41F-1CB2ABF2AB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2921" y="3116483"/>
            <a:ext cx="4301653" cy="1684114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D8E349-E55F-44C5-A9CD-435B4BFDDC09}"/>
              </a:ext>
            </a:extLst>
          </p:cNvPr>
          <p:cNvSpPr txBox="1"/>
          <p:nvPr userDrawn="1"/>
        </p:nvSpPr>
        <p:spPr>
          <a:xfrm>
            <a:off x="127221" y="698588"/>
            <a:ext cx="4309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Technical Concept &amp; Approach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E0789D-7744-4908-86D4-8264F95AE914}"/>
              </a:ext>
            </a:extLst>
          </p:cNvPr>
          <p:cNvSpPr txBox="1"/>
          <p:nvPr userDrawn="1"/>
        </p:nvSpPr>
        <p:spPr>
          <a:xfrm>
            <a:off x="4843463" y="698587"/>
            <a:ext cx="4001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Project Requirement, Federal Alignment, </a:t>
            </a:r>
          </a:p>
          <a:p>
            <a:pPr algn="ctr"/>
            <a:r>
              <a:rPr lang="en-US" sz="1400" b="1" dirty="0"/>
              <a:t>Sponsoring Organization(s)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26760-45FE-4BFB-BEE1-74F4DC7D898A}"/>
              </a:ext>
            </a:extLst>
          </p:cNvPr>
          <p:cNvSpPr txBox="1"/>
          <p:nvPr userDrawn="1"/>
        </p:nvSpPr>
        <p:spPr>
          <a:xfrm>
            <a:off x="110917" y="2827617"/>
            <a:ext cx="4301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Team &amp; Economic Impact for State of Ohio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51A248-17DE-4723-AED8-9F973B0EABCB}"/>
              </a:ext>
            </a:extLst>
          </p:cNvPr>
          <p:cNvSpPr txBox="1"/>
          <p:nvPr userDrawn="1"/>
        </p:nvSpPr>
        <p:spPr>
          <a:xfrm>
            <a:off x="4647539" y="2833104"/>
            <a:ext cx="4301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Budget, Schedules, Deliverables, &amp; Risks</a:t>
            </a:r>
          </a:p>
        </p:txBody>
      </p:sp>
    </p:spTree>
    <p:extLst>
      <p:ext uri="{BB962C8B-B14F-4D97-AF65-F5344CB8AC3E}">
        <p14:creationId xmlns:p14="http://schemas.microsoft.com/office/powerpoint/2010/main" val="321855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>
          <a:xfrm>
            <a:off x="8669317" y="4761380"/>
            <a:ext cx="3889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10316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15565D-C2D2-4E48-A022-CAA21276A2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97378" y="85590"/>
            <a:ext cx="1360764" cy="65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51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50D7-C83E-E544-9C41-A949FBF71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18" y="197402"/>
            <a:ext cx="7886700" cy="441524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Prime Applicant – Project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496F10-2195-4816-B281-234E59857E5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110918" y="1123950"/>
            <a:ext cx="4302125" cy="126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>
                <a:cs typeface="Tahoma"/>
              </a:rPr>
              <a:t>Place overview graphics here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>
                <a:cs typeface="Tahoma"/>
              </a:rPr>
              <a:t>(this quadrant should be ~85% graphics, 15% text)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Illustrate what you are trying to do.  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What is the problem you seek to address?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Why is this challenging?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0D7894-26D6-4D7D-BE5A-515A6D4AC36B}"/>
              </a:ext>
            </a:extLst>
          </p:cNvPr>
          <p:cNvSpPr txBox="1"/>
          <p:nvPr/>
        </p:nvSpPr>
        <p:spPr>
          <a:xfrm>
            <a:off x="4572000" y="1187605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Identify the Federal stakeholders and their formal requirement.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Elaborate on the potential impact on federal stakeholder mission.</a:t>
            </a:r>
          </a:p>
          <a:p>
            <a:pPr marL="623888" lvl="1" indent="-166688">
              <a:buFont typeface="Arial"/>
              <a:buChar char="•"/>
            </a:pPr>
            <a:r>
              <a:rPr lang="en-US" sz="1200" dirty="0">
                <a:cs typeface="Tahoma"/>
              </a:rPr>
              <a:t>What is, and what are the limitations of, current practice?</a:t>
            </a:r>
          </a:p>
          <a:p>
            <a:pPr marL="623888" lvl="1" indent="-166688">
              <a:buFont typeface="Arial"/>
              <a:buChar char="•"/>
            </a:pPr>
            <a:r>
              <a:rPr lang="en-US" sz="1200" dirty="0">
                <a:cs typeface="Tahoma"/>
              </a:rPr>
              <a:t>What is new in your approach?</a:t>
            </a:r>
          </a:p>
          <a:p>
            <a:pPr marL="623888" lvl="1" indent="-166688">
              <a:buFont typeface="Arial"/>
              <a:buChar char="•"/>
            </a:pPr>
            <a:r>
              <a:rPr lang="en-US" sz="1200" dirty="0">
                <a:cs typeface="Tahoma"/>
              </a:rPr>
              <a:t>Summary of benefits for the federal customers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B311F5-FDD2-498E-BCDE-2F3AE4E0199E}"/>
              </a:ext>
            </a:extLst>
          </p:cNvPr>
          <p:cNvSpPr txBox="1"/>
          <p:nvPr/>
        </p:nvSpPr>
        <p:spPr>
          <a:xfrm>
            <a:off x="110918" y="3155676"/>
            <a:ext cx="4411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Identify Team members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Elaborate on potential economic development impact for the state of Ohio.</a:t>
            </a:r>
          </a:p>
          <a:p>
            <a:pPr marL="623888" lvl="1" indent="-166688">
              <a:buFont typeface="Arial"/>
              <a:buChar char="•"/>
            </a:pPr>
            <a:r>
              <a:rPr lang="en-US" sz="1200" dirty="0"/>
              <a:t>Including jobs, additional research (federal grants, sponsored research, etc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Identify commercial impact industry/sector/business partners</a:t>
            </a:r>
          </a:p>
          <a:p>
            <a:pPr marL="623888" lvl="1" indent="-166688">
              <a:buFont typeface="Arial"/>
              <a:buChar char="•"/>
            </a:pPr>
            <a:endParaRPr lang="en-US" sz="1200" dirty="0">
              <a:cs typeface="Tahom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D5EB62-2BFD-4C29-8C5B-3B92F6E4C57B}"/>
              </a:ext>
            </a:extLst>
          </p:cNvPr>
          <p:cNvSpPr txBox="1"/>
          <p:nvPr/>
        </p:nvSpPr>
        <p:spPr>
          <a:xfrm>
            <a:off x="4622008" y="3155676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Tahoma"/>
              </a:rPr>
              <a:t>Requested Budget Total: [$] (per member and project totals)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2025: </a:t>
            </a:r>
            <a:r>
              <a:rPr lang="en-US" sz="1200">
                <a:cs typeface="Tahoma"/>
              </a:rPr>
              <a:t>[$], 2026:[$] </a:t>
            </a:r>
            <a:r>
              <a:rPr lang="en-US" sz="1200" dirty="0">
                <a:cs typeface="Tahoma"/>
              </a:rPr>
              <a:t>(project yearly total only).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Period of Performance: [months]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Milestones: [up to 4] </a:t>
            </a:r>
          </a:p>
          <a:p>
            <a:pPr marL="623888" lvl="1" indent="-166688">
              <a:buFont typeface="Arial"/>
              <a:buChar char="•"/>
            </a:pPr>
            <a:r>
              <a:rPr lang="en-US" sz="1200" dirty="0">
                <a:cs typeface="Tahoma"/>
              </a:rPr>
              <a:t>Add highlights of your research plan.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List Deliverables</a:t>
            </a:r>
          </a:p>
          <a:p>
            <a:pPr marL="166688" indent="-166688">
              <a:buFont typeface="Arial"/>
              <a:buChar char="•"/>
            </a:pPr>
            <a:r>
              <a:rPr lang="en-US" sz="1200" dirty="0">
                <a:cs typeface="Tahoma"/>
              </a:rPr>
              <a:t>Identify key technical risks</a:t>
            </a:r>
          </a:p>
          <a:p>
            <a:pPr marL="166688" indent="-166688">
              <a:buFont typeface="Arial"/>
              <a:buChar char="•"/>
            </a:pPr>
            <a:endParaRPr lang="en-US" sz="1200" dirty="0">
              <a:cs typeface="Tahoma"/>
            </a:endParaRPr>
          </a:p>
          <a:p>
            <a:pPr marL="166688" indent="-166688">
              <a:buFont typeface="Arial"/>
              <a:buChar char="•"/>
            </a:pPr>
            <a:endParaRPr lang="en-US" sz="1200" dirty="0"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062091641"/>
      </p:ext>
    </p:extLst>
  </p:cSld>
  <p:clrMapOvr>
    <a:masterClrMapping/>
  </p:clrMapOvr>
</p:sld>
</file>

<file path=ppt/theme/theme1.xml><?xml version="1.0" encoding="utf-8"?>
<a:theme xmlns:a="http://schemas.openxmlformats.org/drawingml/2006/main" name="Basic Slide Master">
  <a:themeElements>
    <a:clrScheme name="Custom 4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778CBB"/>
      </a:accent1>
      <a:accent2>
        <a:srgbClr val="4965A5"/>
      </a:accent2>
      <a:accent3>
        <a:srgbClr val="1C3F8E"/>
      </a:accent3>
      <a:accent4>
        <a:srgbClr val="3841B2"/>
      </a:accent4>
      <a:accent5>
        <a:srgbClr val="141D89"/>
      </a:accent5>
      <a:accent6>
        <a:srgbClr val="10176E"/>
      </a:accent6>
      <a:hlink>
        <a:srgbClr val="FFFFFF"/>
      </a:hlink>
      <a:folHlink>
        <a:srgbClr val="59595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RN-Quad-Chart-Template" id="{5DCF2E19-3C35-8948-BAA1-AC6484CD7DDF}" vid="{AAA8A3C5-25A9-CD45-8FA5-AB4D437195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7adcf3-34e1-4aec-ac98-2dc899f07429">
      <Terms xmlns="http://schemas.microsoft.com/office/infopath/2007/PartnerControls"/>
    </lcf76f155ced4ddcb4097134ff3c332f>
    <TaxCatchAll xmlns="f56a0338-85b7-4488-895f-a334be35b43d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123D22C79FEE49A2786EA343682834" ma:contentTypeVersion="8" ma:contentTypeDescription="Create a new document." ma:contentTypeScope="" ma:versionID="41e20292af57e781dd36a24eb63425c4">
  <xsd:schema xmlns:xsd="http://www.w3.org/2001/XMLSchema" xmlns:xs="http://www.w3.org/2001/XMLSchema" xmlns:p="http://schemas.microsoft.com/office/2006/metadata/properties" xmlns:ns1="http://schemas.microsoft.com/sharepoint/v3" xmlns:ns2="df7adcf3-34e1-4aec-ac98-2dc899f07429" xmlns:ns3="f56a0338-85b7-4488-895f-a334be35b43d" targetNamespace="http://schemas.microsoft.com/office/2006/metadata/properties" ma:root="true" ma:fieldsID="f47c7d7d594478456c320ab4cec5b019" ns1:_="" ns2:_="" ns3:_="">
    <xsd:import namespace="http://schemas.microsoft.com/sharepoint/v3"/>
    <xsd:import namespace="df7adcf3-34e1-4aec-ac98-2dc899f07429"/>
    <xsd:import namespace="f56a0338-85b7-4488-895f-a334be35b43d"/>
    <xsd:element name="properties">
      <xsd:complexType>
        <xsd:sequence>
          <xsd:element name="documentManagement">
            <xsd:complexType>
              <xsd:all>
                <xsd:element ref="ns2:MediaLengthInSecond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7adcf3-34e1-4aec-ac98-2dc899f07429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0" nillable="true" ma:taxonomy="true" ma:internalName="lcf76f155ced4ddcb4097134ff3c332f" ma:taxonomyFieldName="MediaServiceImageTags" ma:displayName="Image Tags" ma:readOnly="false" ma:fieldId="{5cf76f15-5ced-4ddc-b409-7134ff3c332f}" ma:taxonomyMulti="true" ma:sspId="342be355-5801-4311-abb8-1c0f58000d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a0338-85b7-4488-895f-a334be35b43d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0397f969-6d0b-4f8a-9eb2-554b3766c8ba}" ma:internalName="TaxCatchAll" ma:showField="CatchAllData" ma:web="f56a0338-85b7-4488-895f-a334be35b4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D1D3B1-C061-4620-B52E-04B4718E75BE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f7adcf3-34e1-4aec-ac98-2dc899f07429"/>
    <ds:schemaRef ds:uri="f56a0338-85b7-4488-895f-a334be35b43d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96B1C85-EBF6-498D-8359-3DF93DEB80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395A3F-F37E-493C-8959-EC88ACD0C7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f7adcf3-34e1-4aec-ac98-2dc899f07429"/>
    <ds:schemaRef ds:uri="f56a0338-85b7-4488-895f-a334be35b4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ead055a-c013-429e-9126-99026f9056d9}" enabled="0" method="" siteId="{5ead055a-c013-429e-9126-99026f9056d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OFRN-Quad-Chart-Template final</Template>
  <TotalTime>56</TotalTime>
  <Words>179</Words>
  <Application>Microsoft Office PowerPoint</Application>
  <PresentationFormat>On-screen Show (16:9)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Basic Slide Master</vt:lpstr>
      <vt:lpstr>Prime Applicant – Project Title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 Applicant – Project Title</dc:title>
  <dc:subject/>
  <dc:creator>Becky Mescher</dc:creator>
  <cp:keywords/>
  <dc:description/>
  <cp:lastModifiedBy>Mescher, Becky A.</cp:lastModifiedBy>
  <cp:revision>9</cp:revision>
  <dcterms:created xsi:type="dcterms:W3CDTF">2020-08-27T13:54:19Z</dcterms:created>
  <dcterms:modified xsi:type="dcterms:W3CDTF">2025-02-04T17:12:46Z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0x010100F8123D22C79FEE49A2786EA343682834</vt:lpwstr>
  </property>
  <property fmtid="{D5CDD505-2E9C-101B-9397-08002B2CF9AE}" pid="3" name="Order">
    <vt:r8>304500</vt:r8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